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2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11" r:id="rId4"/>
  </p:sldMasterIdLst>
  <p:notesMasterIdLst>
    <p:notesMasterId r:id="rId6"/>
  </p:notesMasterIdLst>
  <p:handoutMasterIdLst>
    <p:handoutMasterId r:id="rId7"/>
  </p:handoutMasterIdLst>
  <p:sldIdLst>
    <p:sldId id="1113" r:id="rId5"/>
  </p:sldIdLst>
  <p:sldSz cx="14630400" cy="8229600"/>
  <p:notesSz cx="6881813" cy="9296400"/>
  <p:embeddedFontLst>
    <p:embeddedFont>
      <p:font typeface="Calibri" panose="020F0502020204030204" pitchFamily="34" charset="0"/>
      <p:regular r:id="rId8"/>
      <p:bold r:id="rId9"/>
      <p:italic r:id="rId10"/>
      <p:boldItalic r:id="rId11"/>
    </p:embeddedFont>
    <p:embeddedFont>
      <p:font typeface="Segoe UI" panose="020B0502040204020203" pitchFamily="34" charset="0"/>
      <p:regular r:id="rId12"/>
      <p:bold r:id="rId13"/>
      <p:italic r:id="rId14"/>
      <p:boldItalic r:id="rId15"/>
    </p:embeddedFont>
    <p:embeddedFont>
      <p:font typeface="Segoe UI Light" panose="020B0502040204020203" pitchFamily="34" charset="0"/>
      <p:regular r:id="rId16"/>
      <p:italic r:id="rId17"/>
    </p:embeddedFont>
    <p:embeddedFont>
      <p:font typeface="Segoe UI Semilight" panose="020B0402040204020203" pitchFamily="34" charset="0"/>
      <p:regular r:id="rId18"/>
      <p:italic r:id="rId19"/>
    </p:embeddedFont>
  </p:embeddedFontLst>
  <p:defaultTextStyle>
    <a:defPPr>
      <a:defRPr lang="en-US"/>
    </a:defPPr>
    <a:lvl1pPr marL="0" algn="l" defTabSz="1172261" rtl="0" eaLnBrk="1" latinLnBrk="0" hangingPunct="1">
      <a:defRPr sz="2308" kern="1200">
        <a:solidFill>
          <a:schemeClr val="tx1"/>
        </a:solidFill>
        <a:latin typeface="+mn-lt"/>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p:defaultTextStyle>
  <p:extLst>
    <p:ext uri="{EFAFB233-063F-42B5-8137-9DF3F51BA10A}">
      <p15:sldGuideLst xmlns:p15="http://schemas.microsoft.com/office/powerpoint/2012/main">
        <p15:guide id="2" pos="288" userDrawn="1">
          <p15:clr>
            <a:srgbClr val="A4A3A4"/>
          </p15:clr>
        </p15:guide>
        <p15:guide id="3" pos="8928" userDrawn="1">
          <p15:clr>
            <a:srgbClr val="A4A3A4"/>
          </p15:clr>
        </p15:guide>
        <p15:guide id="4" pos="6768" userDrawn="1">
          <p15:clr>
            <a:srgbClr val="A4A3A4"/>
          </p15:clr>
        </p15:guide>
        <p15:guide id="5" pos="2448" userDrawn="1">
          <p15:clr>
            <a:srgbClr val="A4A3A4"/>
          </p15:clr>
        </p15:guide>
        <p15:guide id="6" orient="horz" pos="4728" userDrawn="1">
          <p15:clr>
            <a:srgbClr val="A4A3A4"/>
          </p15:clr>
        </p15:guide>
        <p15:guide id="7" orient="horz" pos="9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thony maytone" initials="am" lastIdx="2" clrIdx="6">
    <p:extLst>
      <p:ext uri="{19B8F6BF-5375-455C-9EA6-DF929625EA0E}">
        <p15:presenceInfo xmlns:p15="http://schemas.microsoft.com/office/powerpoint/2012/main" userId="c1f6446f4f3881c6" providerId="Windows Live"/>
      </p:ext>
    </p:extLst>
  </p:cmAuthor>
  <p:cmAuthor id="1" name="Jeremy Cooper (Affirma Consulting)" initials="JC(C" lastIdx="23" clrIdx="0"/>
  <p:cmAuthor id="2" name="Drew Michaels" initials="DM" lastIdx="18" clrIdx="1"/>
  <p:cmAuthor id="3" name="Jann Skotdal" initials="JS" lastIdx="7" clrIdx="2"/>
  <p:cmAuthor id="4" name="Enrique Rivero" initials="" lastIdx="0" clrIdx="3"/>
  <p:cmAuthor id="5" name="Brett Campbell" initials="BC" lastIdx="17" clrIdx="4"/>
  <p:cmAuthor id="6" name="Ross Chapman" initials="RC" lastIdx="1" clrIdx="5">
    <p:extLst>
      <p:ext uri="{19B8F6BF-5375-455C-9EA6-DF929625EA0E}">
        <p15:presenceInfo xmlns:p15="http://schemas.microsoft.com/office/powerpoint/2012/main" userId="Ross Chap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A9"/>
    <a:srgbClr val="004E59"/>
    <a:srgbClr val="2395CD"/>
    <a:srgbClr val="026373"/>
    <a:srgbClr val="235A5F"/>
    <a:srgbClr val="006580"/>
    <a:srgbClr val="595959"/>
    <a:srgbClr val="F2F2F2"/>
    <a:srgbClr val="007F80"/>
    <a:srgbClr val="ACB9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05" autoAdjust="0"/>
    <p:restoredTop sz="94345" autoAdjust="0"/>
  </p:normalViewPr>
  <p:slideViewPr>
    <p:cSldViewPr snapToGrid="0">
      <p:cViewPr varScale="1">
        <p:scale>
          <a:sx n="63" d="100"/>
          <a:sy n="63" d="100"/>
        </p:scale>
        <p:origin x="90" y="258"/>
      </p:cViewPr>
      <p:guideLst>
        <p:guide pos="288"/>
        <p:guide pos="8928"/>
        <p:guide pos="6768"/>
        <p:guide pos="2448"/>
        <p:guide orient="horz" pos="4728"/>
        <p:guide orient="horz" pos="912"/>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3" d="100"/>
          <a:sy n="83" d="100"/>
        </p:scale>
        <p:origin x="272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customXml" Target="../customXml/item4.xml"/><Relationship Id="rId2" Type="http://schemas.openxmlformats.org/officeDocument/2006/relationships/customXml" Target="../customXml/item2.xml"/><Relationship Id="rId16" Type="http://schemas.openxmlformats.org/officeDocument/2006/relationships/font" Target="fonts/font9.fntdata"/><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4.fntdata"/><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8.fntdata"/><Relationship Id="rId23" Type="http://schemas.openxmlformats.org/officeDocument/2006/relationships/theme" Target="theme/theme1.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F85389F9-6263-44F9-AF1B-A686C56EB839}" type="datetimeFigureOut">
              <a:rPr lang="en-US" smtClean="0"/>
              <a:t>5/1/2020</a:t>
            </a:fld>
            <a:endParaRPr lang="en-US" dirty="0"/>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D8D7149-0FC3-48A5-B8C0-CB3A59341EE3}" type="slidenum">
              <a:rPr lang="en-US" smtClean="0"/>
              <a:t>‹#›</a:t>
            </a:fld>
            <a:endParaRPr lang="en-US" dirty="0"/>
          </a:p>
        </p:txBody>
      </p:sp>
    </p:spTree>
    <p:extLst>
      <p:ext uri="{BB962C8B-B14F-4D97-AF65-F5344CB8AC3E}">
        <p14:creationId xmlns:p14="http://schemas.microsoft.com/office/powerpoint/2010/main" val="786999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F2BBF2F9-4DF4-4C8D-A5EC-65378DB32725}" type="datetimeFigureOut">
              <a:rPr lang="en-US" smtClean="0"/>
              <a:t>5/1/2020</a:t>
            </a:fld>
            <a:endParaRPr lang="en-US" dirty="0"/>
          </a:p>
        </p:txBody>
      </p:sp>
      <p:sp>
        <p:nvSpPr>
          <p:cNvPr id="4" name="Slide Image Placeholder 3"/>
          <p:cNvSpPr>
            <a:spLocks noGrp="1" noRot="1" noChangeAspect="1"/>
          </p:cNvSpPr>
          <p:nvPr>
            <p:ph type="sldImg" idx="2"/>
          </p:nvPr>
        </p:nvSpPr>
        <p:spPr>
          <a:xfrm>
            <a:off x="654050" y="1162050"/>
            <a:ext cx="5573713" cy="313690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5EE3F6CF-073A-4B4F-A2B7-08B9C7DBCB96}" type="slidenum">
              <a:rPr lang="en-US" smtClean="0"/>
              <a:t>‹#›</a:t>
            </a:fld>
            <a:endParaRPr lang="en-US" dirty="0"/>
          </a:p>
        </p:txBody>
      </p:sp>
    </p:spTree>
    <p:extLst>
      <p:ext uri="{BB962C8B-B14F-4D97-AF65-F5344CB8AC3E}">
        <p14:creationId xmlns:p14="http://schemas.microsoft.com/office/powerpoint/2010/main" val="134377555"/>
      </p:ext>
    </p:extLst>
  </p:cSld>
  <p:clrMap bg1="lt1" tx1="dk1" bg2="lt2" tx2="dk2" accent1="accent1" accent2="accent2" accent3="accent3" accent4="accent4" accent5="accent5" accent6="accent6" hlink="hlink" folHlink="folHlink"/>
  <p:notesStyle>
    <a:lvl1pPr marL="0" algn="l" defTabSz="1172261" rtl="0" eaLnBrk="1" latinLnBrk="0" hangingPunct="1">
      <a:defRPr sz="1538" kern="1200">
        <a:solidFill>
          <a:schemeClr val="tx1"/>
        </a:solidFill>
        <a:latin typeface="+mn-lt"/>
        <a:ea typeface="+mn-ea"/>
        <a:cs typeface="+mn-cs"/>
      </a:defRPr>
    </a:lvl1pPr>
    <a:lvl2pPr marL="586130" algn="l" defTabSz="1172261" rtl="0" eaLnBrk="1" latinLnBrk="0" hangingPunct="1">
      <a:defRPr sz="1538" kern="1200">
        <a:solidFill>
          <a:schemeClr val="tx1"/>
        </a:solidFill>
        <a:latin typeface="+mn-lt"/>
        <a:ea typeface="+mn-ea"/>
        <a:cs typeface="+mn-cs"/>
      </a:defRPr>
    </a:lvl2pPr>
    <a:lvl3pPr marL="1172261" algn="l" defTabSz="1172261" rtl="0" eaLnBrk="1" latinLnBrk="0" hangingPunct="1">
      <a:defRPr sz="1538" kern="1200">
        <a:solidFill>
          <a:schemeClr val="tx1"/>
        </a:solidFill>
        <a:latin typeface="+mn-lt"/>
        <a:ea typeface="+mn-ea"/>
        <a:cs typeface="+mn-cs"/>
      </a:defRPr>
    </a:lvl3pPr>
    <a:lvl4pPr marL="1758391" algn="l" defTabSz="1172261" rtl="0" eaLnBrk="1" latinLnBrk="0" hangingPunct="1">
      <a:defRPr sz="1538" kern="1200">
        <a:solidFill>
          <a:schemeClr val="tx1"/>
        </a:solidFill>
        <a:latin typeface="+mn-lt"/>
        <a:ea typeface="+mn-ea"/>
        <a:cs typeface="+mn-cs"/>
      </a:defRPr>
    </a:lvl4pPr>
    <a:lvl5pPr marL="2344522" algn="l" defTabSz="1172261" rtl="0" eaLnBrk="1" latinLnBrk="0" hangingPunct="1">
      <a:defRPr sz="1538" kern="1200">
        <a:solidFill>
          <a:schemeClr val="tx1"/>
        </a:solidFill>
        <a:latin typeface="+mn-lt"/>
        <a:ea typeface="+mn-ea"/>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29" y="3526064"/>
            <a:ext cx="9586335"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6"/>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5/1/2020</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59" y="457200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0"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0" y="612648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dirty="0"/>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0"/>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5/1/2020</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dirty="0"/>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899"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5/1/2020</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4" name="Content Placeholder 3"/>
          <p:cNvSpPr>
            <a:spLocks noGrp="1"/>
          </p:cNvSpPr>
          <p:nvPr>
            <p:ph sz="half" idx="2"/>
          </p:nvPr>
        </p:nvSpPr>
        <p:spPr>
          <a:xfrm>
            <a:off x="457199"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772400"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6" name="Content Placeholder 5"/>
          <p:cNvSpPr>
            <a:spLocks noGrp="1"/>
          </p:cNvSpPr>
          <p:nvPr>
            <p:ph sz="quarter" idx="4"/>
          </p:nvPr>
        </p:nvSpPr>
        <p:spPr>
          <a:xfrm>
            <a:off x="7772400"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5/1/2020</a:t>
            </a:fld>
            <a:endParaRPr lang="en-US" dirty="0"/>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5/1/2020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7"/>
            <a:ext cx="3911778" cy="645517"/>
          </a:xfrm>
        </p:spPr>
        <p:txBody>
          <a:bodyPr wrap="none" anchor="t" anchorCtr="0">
            <a:noAutofit/>
          </a:bodyPr>
          <a:lstStyle>
            <a:lvl1pPr algn="r">
              <a:defRPr sz="4236">
                <a:solidFill>
                  <a:srgbClr val="E45A1E"/>
                </a:solidFill>
              </a:defRPr>
            </a:lvl1pPr>
          </a:lstStyle>
          <a:p>
            <a:r>
              <a:rPr lang="en-US"/>
              <a:t>Click to edit Master title style</a:t>
            </a:r>
            <a:endParaRPr lang="en-US" dirty="0"/>
          </a:p>
        </p:txBody>
      </p:sp>
      <p:sp>
        <p:nvSpPr>
          <p:cNvPr id="3" name="Subtitle 2"/>
          <p:cNvSpPr>
            <a:spLocks noGrp="1"/>
          </p:cNvSpPr>
          <p:nvPr>
            <p:ph type="subTitle" idx="1"/>
          </p:nvPr>
        </p:nvSpPr>
        <p:spPr>
          <a:xfrm>
            <a:off x="1697128" y="3980691"/>
            <a:ext cx="3911778" cy="1987357"/>
          </a:xfrm>
        </p:spPr>
        <p:txBody>
          <a:bodyPr>
            <a:normAutofit/>
          </a:bodyPr>
          <a:lstStyle>
            <a:lvl1pPr marL="0" indent="0" algn="r">
              <a:buNone/>
              <a:defRPr sz="2118">
                <a:solidFill>
                  <a:srgbClr val="E45A1E"/>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7" name="Rectangle 6"/>
          <p:cNvSpPr/>
          <p:nvPr/>
        </p:nvSpPr>
        <p:spPr>
          <a:xfrm>
            <a:off x="7315202" y="0"/>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dirty="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3" cy="674892"/>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ctrTitle"/>
          </p:nvPr>
        </p:nvSpPr>
        <p:spPr>
          <a:xfrm>
            <a:off x="457200" y="3526064"/>
            <a:ext cx="13716000"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5/1/2020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5/1/2020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5/1/2020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1" cy="1920115"/>
          </a:xfrm>
        </p:spPr>
        <p:txBody>
          <a:bodyPr anchor="b"/>
          <a:lstStyle>
            <a:lvl1pPr>
              <a:defRPr sz="3765"/>
            </a:lvl1pPr>
          </a:lstStyle>
          <a:p>
            <a:r>
              <a:rPr lang="en-US"/>
              <a:t>Click to edit Master title style</a:t>
            </a:r>
          </a:p>
        </p:txBody>
      </p:sp>
      <p:sp>
        <p:nvSpPr>
          <p:cNvPr id="3" name="Picture Placeholder 2"/>
          <p:cNvSpPr>
            <a:spLocks noGrp="1"/>
          </p:cNvSpPr>
          <p:nvPr>
            <p:ph type="pic" idx="1"/>
          </p:nvPr>
        </p:nvSpPr>
        <p:spPr>
          <a:xfrm>
            <a:off x="6220724" y="1184200"/>
            <a:ext cx="7406095" cy="5848134"/>
          </a:xfrm>
        </p:spPr>
        <p:txBody>
          <a:bodyPr/>
          <a:lstStyle>
            <a:lvl1pPr marL="0" indent="0">
              <a:buNone/>
              <a:defRPr sz="3765">
                <a:latin typeface="Segoe UI" panose="020B0502040204020203" pitchFamily="34" charset="0"/>
              </a:defRPr>
            </a:lvl1pPr>
            <a:lvl2pPr marL="537942" indent="0">
              <a:buNone/>
              <a:defRPr sz="3294"/>
            </a:lvl2pPr>
            <a:lvl3pPr marL="1075883" indent="0">
              <a:buNone/>
              <a:defRPr sz="2824"/>
            </a:lvl3pPr>
            <a:lvl4pPr marL="1613825" indent="0">
              <a:buNone/>
              <a:defRPr sz="2353"/>
            </a:lvl4pPr>
            <a:lvl5pPr marL="2151766" indent="0">
              <a:buNone/>
              <a:defRPr sz="2353"/>
            </a:lvl5pPr>
            <a:lvl6pPr marL="2689708" indent="0">
              <a:buNone/>
              <a:defRPr sz="2353"/>
            </a:lvl6pPr>
            <a:lvl7pPr marL="3227649" indent="0">
              <a:buNone/>
              <a:defRPr sz="2353"/>
            </a:lvl7pPr>
            <a:lvl8pPr marL="3765591" indent="0">
              <a:buNone/>
              <a:defRPr sz="2353"/>
            </a:lvl8pPr>
            <a:lvl9pPr marL="4303532" indent="0">
              <a:buNone/>
              <a:defRPr sz="2353"/>
            </a:lvl9pPr>
          </a:lstStyle>
          <a:p>
            <a:r>
              <a:rPr lang="en-US" dirty="0"/>
              <a:t>Click icon to add picture</a:t>
            </a:r>
          </a:p>
        </p:txBody>
      </p:sp>
      <p:sp>
        <p:nvSpPr>
          <p:cNvPr id="4" name="Text Placeholder 3"/>
          <p:cNvSpPr>
            <a:spLocks noGrp="1"/>
          </p:cNvSpPr>
          <p:nvPr>
            <p:ph type="body" sz="half" idx="2"/>
          </p:nvPr>
        </p:nvSpPr>
        <p:spPr>
          <a:xfrm>
            <a:off x="1008564" y="2469254"/>
            <a:ext cx="4719081" cy="4574283"/>
          </a:xfrm>
        </p:spPr>
        <p:txBody>
          <a:bodyPr/>
          <a:lstStyle>
            <a:lvl1pPr marL="0" indent="0">
              <a:buNone/>
              <a:defRPr sz="1883">
                <a:latin typeface="Segoe UI" panose="020B0502040204020203" pitchFamily="34" charset="0"/>
              </a:defRPr>
            </a:lvl1pPr>
            <a:lvl2pPr marL="537942" indent="0">
              <a:buNone/>
              <a:defRPr sz="1647"/>
            </a:lvl2pPr>
            <a:lvl3pPr marL="1075883" indent="0">
              <a:buNone/>
              <a:defRPr sz="1412"/>
            </a:lvl3pPr>
            <a:lvl4pPr marL="1613825" indent="0">
              <a:buNone/>
              <a:defRPr sz="1177"/>
            </a:lvl4pPr>
            <a:lvl5pPr marL="2151766" indent="0">
              <a:buNone/>
              <a:defRPr sz="1177"/>
            </a:lvl5pPr>
            <a:lvl6pPr marL="2689708" indent="0">
              <a:buNone/>
              <a:defRPr sz="1177"/>
            </a:lvl6pPr>
            <a:lvl7pPr marL="3227649" indent="0">
              <a:buNone/>
              <a:defRPr sz="1177"/>
            </a:lvl7pPr>
            <a:lvl8pPr marL="3765591" indent="0">
              <a:buNone/>
              <a:defRPr sz="1177"/>
            </a:lvl8pPr>
            <a:lvl9pPr marL="4303532" indent="0">
              <a:buNone/>
              <a:defRPr sz="1177"/>
            </a:lvl9pPr>
          </a:lstStyle>
          <a:p>
            <a:pPr lvl="0"/>
            <a:r>
              <a:rPr lang="en-US" dirty="0"/>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5/1/2020</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162029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5"/>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p:cNvSpPr>
            <a:spLocks noGrp="1"/>
          </p:cNvSpPr>
          <p:nvPr>
            <p:ph type="body" sz="quarter" idx="16"/>
          </p:nvPr>
        </p:nvSpPr>
        <p:spPr>
          <a:xfrm>
            <a:off x="457200" y="1225296"/>
            <a:ext cx="13785427" cy="274242"/>
          </a:xfrm>
        </p:spPr>
        <p:txBody>
          <a:bodyPr lIns="9144" tIns="0" rIns="0" bIns="0">
            <a:spAutoFit/>
          </a:bodyPr>
          <a:lstStyle>
            <a:lvl1pPr marL="0" indent="0">
              <a:buNone/>
              <a:defRPr sz="1980" spc="-17" baseline="0">
                <a:solidFill>
                  <a:schemeClr val="accent2"/>
                </a:solidFill>
                <a:latin typeface="Segoe UI" panose="020B0502040204020203" pitchFamily="34" charset="0"/>
              </a:defRPr>
            </a:lvl1pPr>
          </a:lstStyle>
          <a:p>
            <a:pPr lvl="0"/>
            <a:r>
              <a:rPr lang="en-US" dirty="0"/>
              <a:t>Click to edit Master text styles</a:t>
            </a:r>
          </a:p>
        </p:txBody>
      </p:sp>
      <p:sp>
        <p:nvSpPr>
          <p:cNvPr id="4" name="Title 3"/>
          <p:cNvSpPr>
            <a:spLocks noGrp="1"/>
          </p:cNvSpPr>
          <p:nvPr>
            <p:ph type="title"/>
          </p:nvPr>
        </p:nvSpPr>
        <p:spPr/>
        <p:txBody>
          <a:bodyPr/>
          <a:lstStyle/>
          <a:p>
            <a:r>
              <a:rPr lang="en-US"/>
              <a:t>Click to edit Master title style</a:t>
            </a:r>
            <a:endParaRPr lang="en-US" dirty="0"/>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25">
                <a:solidFill>
                  <a:schemeClr val="tx1">
                    <a:tint val="75000"/>
                  </a:schemeClr>
                </a:solidFill>
                <a:latin typeface="Segoe UI" panose="020B0502040204020203" pitchFamily="34" charset="0"/>
              </a:defRPr>
            </a:lvl1pPr>
          </a:lstStyle>
          <a:p>
            <a:endParaRPr lang="en-US" dirty="0"/>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title"/>
          </p:nvPr>
        </p:nvSpPr>
        <p:spPr>
          <a:xfrm>
            <a:off x="320040" y="320040"/>
            <a:ext cx="12618253" cy="548640"/>
          </a:xfrm>
        </p:spPr>
        <p:txBody>
          <a:bodyPr/>
          <a:lstStyle>
            <a:lvl1pPr>
              <a:defRPr>
                <a:solidFill>
                  <a:schemeClr val="bg1"/>
                </a:solidFill>
                <a:latin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320040"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354">
                <a:solidFill>
                  <a:schemeClr val="bg1"/>
                </a:solidFill>
                <a:latin typeface="+mj-lt"/>
                <a:cs typeface="Segoe UI Semilight" panose="020B0402040204020203" pitchFamily="34" charset="0"/>
              </a:defRPr>
            </a:lvl1pPr>
          </a:lstStyle>
          <a:p>
            <a:r>
              <a:rPr lang="en-US" dirty="0"/>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868803" y="-1"/>
            <a:ext cx="17499203" cy="8229600"/>
          </a:xfrm>
          <a:prstGeom prst="rect">
            <a:avLst/>
          </a:prstGeom>
        </p:spPr>
      </p:pic>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dirty="0">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3576868"/>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5/1/2020</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48640" y="7628167"/>
            <a:ext cx="3292151" cy="365760"/>
          </a:xfrm>
          <a:prstGeom prst="rect">
            <a:avLst/>
          </a:prstGeom>
        </p:spPr>
        <p:txBody>
          <a:bodyPr vert="horz" lIns="91440" tIns="45720" rIns="91440" bIns="45720" rtlCol="0" anchor="ctr"/>
          <a:lstStyle>
            <a:lvl1pPr algn="l">
              <a:defRPr sz="1412">
                <a:solidFill>
                  <a:schemeClr val="tx1">
                    <a:tint val="75000"/>
                  </a:schemeClr>
                </a:solidFill>
                <a:latin typeface="Segoe UI" panose="020B0502040204020203" pitchFamily="34" charset="0"/>
              </a:defRPr>
            </a:lvl1pPr>
          </a:lstStyle>
          <a:p>
            <a:fld id="{6C1EC331-590E-4679-816A-DCB458BBD7AB}" type="datetime1">
              <a:rPr lang="en-US" smtClean="0"/>
              <a:t>5/1/2020</a:t>
            </a:fld>
            <a:endParaRPr lang="en-US" dirty="0"/>
          </a:p>
        </p:txBody>
      </p:sp>
      <p:sp>
        <p:nvSpPr>
          <p:cNvPr id="5" name="Footer Placeholder 4"/>
          <p:cNvSpPr>
            <a:spLocks noGrp="1"/>
          </p:cNvSpPr>
          <p:nvPr>
            <p:ph type="ftr" sz="quarter" idx="3"/>
          </p:nvPr>
        </p:nvSpPr>
        <p:spPr>
          <a:xfrm>
            <a:off x="4846089" y="7628167"/>
            <a:ext cx="4938227" cy="437069"/>
          </a:xfrm>
          <a:prstGeom prst="rect">
            <a:avLst/>
          </a:prstGeom>
        </p:spPr>
        <p:txBody>
          <a:bodyPr vert="horz" lIns="91440" tIns="45720" rIns="91440" bIns="45720" rtlCol="0" anchor="ctr"/>
          <a:lstStyle>
            <a:lvl1pPr algn="ctr">
              <a:defRPr sz="1412">
                <a:solidFill>
                  <a:schemeClr val="tx1">
                    <a:tint val="75000"/>
                  </a:schemeClr>
                </a:solidFill>
                <a:latin typeface="Segoe UI"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12">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Lst>
  <p:hf sldNum="0" hdr="0" ftr="0" dt="0"/>
  <p:txStyles>
    <p:titleStyle>
      <a:lvl1pPr algn="l" defTabSz="1075883"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p:bodyStyle>
    <p:otherStyle>
      <a:defPPr>
        <a:defRPr lang="en-US"/>
      </a:defPPr>
      <a:lvl1pPr marL="0" algn="l" defTabSz="1075883" rtl="0" eaLnBrk="1" latinLnBrk="0" hangingPunct="1">
        <a:defRPr sz="2118" kern="1200">
          <a:solidFill>
            <a:schemeClr val="tx1"/>
          </a:solidFill>
          <a:latin typeface="+mn-lt"/>
          <a:ea typeface="+mn-ea"/>
          <a:cs typeface="+mn-cs"/>
        </a:defRPr>
      </a:lvl1pPr>
      <a:lvl2pPr marL="537942" algn="l" defTabSz="1075883" rtl="0" eaLnBrk="1" latinLnBrk="0" hangingPunct="1">
        <a:defRPr sz="2118" kern="1200">
          <a:solidFill>
            <a:schemeClr val="tx1"/>
          </a:solidFill>
          <a:latin typeface="+mn-lt"/>
          <a:ea typeface="+mn-ea"/>
          <a:cs typeface="+mn-cs"/>
        </a:defRPr>
      </a:lvl2pPr>
      <a:lvl3pPr marL="1075883" algn="l" defTabSz="1075883" rtl="0" eaLnBrk="1" latinLnBrk="0" hangingPunct="1">
        <a:defRPr sz="2118" kern="1200">
          <a:solidFill>
            <a:schemeClr val="tx1"/>
          </a:solidFill>
          <a:latin typeface="+mn-lt"/>
          <a:ea typeface="+mn-ea"/>
          <a:cs typeface="+mn-cs"/>
        </a:defRPr>
      </a:lvl3pPr>
      <a:lvl4pPr marL="1613825" algn="l" defTabSz="1075883" rtl="0" eaLnBrk="1" latinLnBrk="0" hangingPunct="1">
        <a:defRPr sz="2118" kern="1200">
          <a:solidFill>
            <a:schemeClr val="tx1"/>
          </a:solidFill>
          <a:latin typeface="+mn-lt"/>
          <a:ea typeface="+mn-ea"/>
          <a:cs typeface="+mn-cs"/>
        </a:defRPr>
      </a:lvl4pPr>
      <a:lvl5pPr marL="2151766" algn="l" defTabSz="1075883" rtl="0" eaLnBrk="1" latinLnBrk="0" hangingPunct="1">
        <a:defRPr sz="2118" kern="1200">
          <a:solidFill>
            <a:schemeClr val="tx1"/>
          </a:solidFill>
          <a:latin typeface="+mn-lt"/>
          <a:ea typeface="+mn-ea"/>
          <a:cs typeface="+mn-cs"/>
        </a:defRPr>
      </a:lvl5pPr>
      <a:lvl6pPr marL="2689708" algn="l" defTabSz="1075883" rtl="0" eaLnBrk="1" latinLnBrk="0" hangingPunct="1">
        <a:defRPr sz="2118" kern="1200">
          <a:solidFill>
            <a:schemeClr val="tx1"/>
          </a:solidFill>
          <a:latin typeface="+mn-lt"/>
          <a:ea typeface="+mn-ea"/>
          <a:cs typeface="+mn-cs"/>
        </a:defRPr>
      </a:lvl6pPr>
      <a:lvl7pPr marL="3227649" algn="l" defTabSz="1075883" rtl="0" eaLnBrk="1" latinLnBrk="0" hangingPunct="1">
        <a:defRPr sz="2118" kern="1200">
          <a:solidFill>
            <a:schemeClr val="tx1"/>
          </a:solidFill>
          <a:latin typeface="+mn-lt"/>
          <a:ea typeface="+mn-ea"/>
          <a:cs typeface="+mn-cs"/>
        </a:defRPr>
      </a:lvl7pPr>
      <a:lvl8pPr marL="3765591" algn="l" defTabSz="1075883" rtl="0" eaLnBrk="1" latinLnBrk="0" hangingPunct="1">
        <a:defRPr sz="2118" kern="1200">
          <a:solidFill>
            <a:schemeClr val="tx1"/>
          </a:solidFill>
          <a:latin typeface="+mn-lt"/>
          <a:ea typeface="+mn-ea"/>
          <a:cs typeface="+mn-cs"/>
        </a:defRPr>
      </a:lvl8pPr>
      <a:lvl9pPr marL="4303532" algn="l" defTabSz="1075883"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CE00-DBB2-41BB-8766-14D2DB07B1E1}"/>
              </a:ext>
            </a:extLst>
          </p:cNvPr>
          <p:cNvSpPr>
            <a:spLocks noGrp="1"/>
          </p:cNvSpPr>
          <p:nvPr>
            <p:ph type="title"/>
          </p:nvPr>
        </p:nvSpPr>
        <p:spPr/>
        <p:txBody>
          <a:bodyPr>
            <a:normAutofit/>
          </a:bodyPr>
          <a:lstStyle/>
          <a:p>
            <a:r>
              <a:rPr lang="en-US" sz="3600" dirty="0" err="1"/>
              <a:t>Infovista</a:t>
            </a:r>
            <a:r>
              <a:rPr lang="en-US" sz="3600" dirty="0"/>
              <a:t> - Marketing Automation and CRM</a:t>
            </a:r>
          </a:p>
        </p:txBody>
      </p:sp>
      <p:sp>
        <p:nvSpPr>
          <p:cNvPr id="5" name="Rectangle 4">
            <a:extLst>
              <a:ext uri="{FF2B5EF4-FFF2-40B4-BE49-F238E27FC236}">
                <a16:creationId xmlns:a16="http://schemas.microsoft.com/office/drawing/2014/main" id="{92151E7E-EE34-4643-B5C7-9E353C625BA6}"/>
              </a:ext>
            </a:extLst>
          </p:cNvPr>
          <p:cNvSpPr/>
          <p:nvPr/>
        </p:nvSpPr>
        <p:spPr>
          <a:xfrm>
            <a:off x="344466" y="1320275"/>
            <a:ext cx="10244657" cy="2022028"/>
          </a:xfrm>
          <a:prstGeom prst="rect">
            <a:avLst/>
          </a:prstGeom>
        </p:spPr>
        <p:txBody>
          <a:bodyPr wrap="square">
            <a:spAutoFit/>
          </a:bodyPr>
          <a:lstStyle/>
          <a:p>
            <a:pPr lvl="0">
              <a:lnSpc>
                <a:spcPct val="110000"/>
              </a:lnSpc>
            </a:pPr>
            <a:r>
              <a:rPr lang="en-US" sz="2541" b="1" dirty="0">
                <a:solidFill>
                  <a:srgbClr val="0096A9"/>
                </a:solidFill>
                <a:latin typeface="Segoe UI Light" panose="020B0502040204020203" pitchFamily="34" charset="0"/>
                <a:ea typeface="MS Mincho" panose="02020609040205080304" pitchFamily="49" charset="-128"/>
                <a:cs typeface="Segoe UI Light" panose="020B0502040204020203" pitchFamily="34" charset="0"/>
              </a:rPr>
              <a:t>Client</a:t>
            </a:r>
            <a:r>
              <a:rPr lang="en-US" sz="2541" b="1" dirty="0">
                <a:solidFill>
                  <a:srgbClr val="0096A9"/>
                </a:solidFill>
                <a:latin typeface="Segoe UI Light" panose="020B0502040204020203" pitchFamily="34" charset="0"/>
                <a:cs typeface="Segoe UI Light" panose="020B0502040204020203" pitchFamily="34" charset="0"/>
              </a:rPr>
              <a:t> </a:t>
            </a:r>
            <a:r>
              <a:rPr lang="en-US" sz="2541" b="1" dirty="0">
                <a:solidFill>
                  <a:srgbClr val="0096A9"/>
                </a:solidFill>
                <a:latin typeface="Segoe UI Light" panose="020B0502040204020203" pitchFamily="34" charset="0"/>
                <a:ea typeface="MS Mincho" panose="02020609040205080304" pitchFamily="49" charset="-128"/>
                <a:cs typeface="Segoe UI Light" panose="020B0502040204020203" pitchFamily="34" charset="0"/>
              </a:rPr>
              <a:t>Need</a:t>
            </a:r>
          </a:p>
          <a:p>
            <a:pPr>
              <a:lnSpc>
                <a:spcPct val="110000"/>
              </a:lnSpc>
            </a:pPr>
            <a:r>
              <a:rPr lang="en-US" sz="1800" dirty="0" err="1"/>
              <a:t>Infovista</a:t>
            </a:r>
            <a:r>
              <a:rPr lang="en-US" sz="1800" dirty="0"/>
              <a:t>, a world leader in network performance solutions, utilizes the </a:t>
            </a:r>
            <a:r>
              <a:rPr lang="en-US" sz="1800" dirty="0" err="1"/>
              <a:t>Marketo</a:t>
            </a:r>
            <a:r>
              <a:rPr lang="en-US" sz="1800" dirty="0"/>
              <a:t> marketing automation platform with Salesforce CRM as well as numerous other marketing applications. Due to recent changes in their workforce and expansive growth, </a:t>
            </a:r>
            <a:r>
              <a:rPr lang="en-US" sz="1800" dirty="0" err="1"/>
              <a:t>Infovista</a:t>
            </a:r>
            <a:r>
              <a:rPr lang="en-US" sz="1800" dirty="0"/>
              <a:t> was looking for a </a:t>
            </a:r>
            <a:r>
              <a:rPr lang="en-US" sz="1800" dirty="0" err="1"/>
              <a:t>Marketo</a:t>
            </a:r>
            <a:r>
              <a:rPr lang="en-US" sz="1800" dirty="0"/>
              <a:t> expert to evaluate the effectiveness of the tool, ensure integrations were working properly and knowledge transfer was documented.</a:t>
            </a:r>
            <a:endPar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endParaRPr>
          </a:p>
        </p:txBody>
      </p:sp>
      <p:sp>
        <p:nvSpPr>
          <p:cNvPr id="7" name="Rectangle 6">
            <a:extLst>
              <a:ext uri="{FF2B5EF4-FFF2-40B4-BE49-F238E27FC236}">
                <a16:creationId xmlns:a16="http://schemas.microsoft.com/office/drawing/2014/main" id="{18B0CBF5-424C-4AAE-8C3D-098A83D2C8B6}"/>
              </a:ext>
            </a:extLst>
          </p:cNvPr>
          <p:cNvSpPr/>
          <p:nvPr/>
        </p:nvSpPr>
        <p:spPr>
          <a:xfrm>
            <a:off x="344466" y="3421172"/>
            <a:ext cx="13890578" cy="2365840"/>
          </a:xfrm>
          <a:prstGeom prst="rect">
            <a:avLst/>
          </a:prstGeom>
        </p:spPr>
        <p:txBody>
          <a:bodyPr wrap="square">
            <a:spAutoFit/>
          </a:bodyPr>
          <a:lstStyle/>
          <a:p>
            <a:pPr>
              <a:lnSpc>
                <a:spcPct val="120000"/>
              </a:lnSpc>
            </a:pPr>
            <a:r>
              <a:rPr lang="en-US" sz="2541" b="1" dirty="0">
                <a:solidFill>
                  <a:srgbClr val="0096A9"/>
                </a:solidFill>
                <a:latin typeface="Segoe UI Light" panose="020B0502040204020203" pitchFamily="34" charset="0"/>
                <a:ea typeface="MS Mincho" panose="02020609040205080304" pitchFamily="49" charset="-128"/>
                <a:cs typeface="Segoe UI Light" panose="020B0502040204020203" pitchFamily="34" charset="0"/>
              </a:rPr>
              <a:t>What We Did</a:t>
            </a:r>
            <a:r>
              <a:rPr lang="en-US" sz="1800" b="1" dirty="0">
                <a:solidFill>
                  <a:srgbClr val="0096A9"/>
                </a:solidFill>
                <a:latin typeface="Segoe UI" panose="020B0502040204020203" pitchFamily="34" charset="0"/>
                <a:ea typeface="MS Mincho" panose="02020609040205080304" pitchFamily="49" charset="-128"/>
                <a:cs typeface="Segoe UI" panose="020B0502040204020203" pitchFamily="34" charset="0"/>
              </a:rPr>
              <a:t> </a:t>
            </a:r>
          </a:p>
          <a:p>
            <a:pPr>
              <a:lnSpc>
                <a:spcPct val="110000"/>
              </a:lnSpc>
            </a:pPr>
            <a:r>
              <a:rPr lang="en-US" sz="1800" dirty="0"/>
              <a:t>Affirma initially conducted an in-depth </a:t>
            </a:r>
            <a:r>
              <a:rPr lang="en-US" sz="1800" dirty="0" err="1"/>
              <a:t>Marketo</a:t>
            </a:r>
            <a:r>
              <a:rPr lang="en-US" sz="1800" dirty="0"/>
              <a:t> audit / gap analysis, marketing tech stack evaluation and numerous stakeholder interviews to help fully understand their goals, strategies, insights and challenges behind their lead management process, sales process, campaign creation and more. Upon conclusion of this evaluation, the Affirma team presented findings and recommendations to improve and maximize their use of </a:t>
            </a:r>
            <a:r>
              <a:rPr lang="en-US" sz="1800" dirty="0" err="1"/>
              <a:t>Marketo</a:t>
            </a:r>
            <a:r>
              <a:rPr lang="en-US" sz="1800" dirty="0"/>
              <a:t>; reduce and consolidate their other marketing platforms and streamline processes. This also led to bringing in </a:t>
            </a:r>
            <a:r>
              <a:rPr lang="en-US" sz="1800" dirty="0" err="1"/>
              <a:t>Affirma’s</a:t>
            </a:r>
            <a:r>
              <a:rPr lang="en-US" sz="1800" dirty="0"/>
              <a:t> Salesforce experts to perform a Salesforce audit since the two platforms are intertwined and a critical hand-off point in the lead management process. </a:t>
            </a:r>
            <a:endPar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endParaRPr>
          </a:p>
        </p:txBody>
      </p:sp>
      <p:sp>
        <p:nvSpPr>
          <p:cNvPr id="8" name="Rectangle 7">
            <a:extLst>
              <a:ext uri="{FF2B5EF4-FFF2-40B4-BE49-F238E27FC236}">
                <a16:creationId xmlns:a16="http://schemas.microsoft.com/office/drawing/2014/main" id="{5B514433-8F06-468B-AC0E-8A2C85C0A51C}"/>
              </a:ext>
            </a:extLst>
          </p:cNvPr>
          <p:cNvSpPr/>
          <p:nvPr/>
        </p:nvSpPr>
        <p:spPr>
          <a:xfrm>
            <a:off x="344466" y="5849075"/>
            <a:ext cx="13540881" cy="1860317"/>
          </a:xfrm>
          <a:prstGeom prst="rect">
            <a:avLst/>
          </a:prstGeom>
        </p:spPr>
        <p:txBody>
          <a:bodyPr wrap="square">
            <a:spAutoFit/>
          </a:bodyPr>
          <a:lstStyle/>
          <a:p>
            <a:pPr>
              <a:lnSpc>
                <a:spcPct val="120000"/>
              </a:lnSpc>
            </a:pPr>
            <a:r>
              <a:rPr lang="en-US" sz="2541" b="1" dirty="0">
                <a:solidFill>
                  <a:srgbClr val="0096A9"/>
                </a:solidFill>
                <a:latin typeface="Segoe UI Light" panose="020B0502040204020203" pitchFamily="34" charset="0"/>
                <a:ea typeface="MS Mincho" panose="02020609040205080304" pitchFamily="49" charset="-128"/>
                <a:cs typeface="Segoe UI Light" panose="020B0502040204020203" pitchFamily="34" charset="0"/>
              </a:rPr>
              <a:t>Results</a:t>
            </a:r>
            <a:endParaRPr lang="en-US" sz="2118" b="1" dirty="0">
              <a:solidFill>
                <a:srgbClr val="0096A9"/>
              </a:solidFill>
              <a:latin typeface="Segoe UI" panose="020B0502040204020203" pitchFamily="34" charset="0"/>
              <a:ea typeface="MS Mincho" panose="02020609040205080304" pitchFamily="49" charset="-128"/>
              <a:cs typeface="Segoe UI" panose="020B0502040204020203" pitchFamily="34" charset="0"/>
            </a:endParaRPr>
          </a:p>
          <a:p>
            <a:pPr>
              <a:lnSpc>
                <a:spcPct val="120000"/>
              </a:lnSpc>
            </a:pPr>
            <a:r>
              <a:rPr lang="en-US" sz="1800" dirty="0" err="1"/>
              <a:t>Infovista</a:t>
            </a:r>
            <a:r>
              <a:rPr lang="en-US" sz="1800" dirty="0"/>
              <a:t> was pleased with the audit results as well as </a:t>
            </a:r>
            <a:r>
              <a:rPr lang="en-US" sz="1800" dirty="0" err="1"/>
              <a:t>Affirma's</a:t>
            </a:r>
            <a:r>
              <a:rPr lang="en-US" sz="1800" dirty="0"/>
              <a:t> understanding of their environments and level of expertise with the platforms. They are now leveraging the Affirma team for ongoing monthly support to help them improve governance, implement best practices and execute on the recommendations. Affirma is also helping to reduce the number of unnecessary platforms </a:t>
            </a:r>
            <a:r>
              <a:rPr lang="en-US" sz="1800" dirty="0" err="1"/>
              <a:t>Infovista</a:t>
            </a:r>
            <a:r>
              <a:rPr lang="en-US" sz="1800" dirty="0"/>
              <a:t> was utilizing to better streamline their marketing processes as well as reduce cost.</a:t>
            </a:r>
            <a:endParaRPr lang="en-US" sz="1800" dirty="0">
              <a:solidFill>
                <a:srgbClr val="000000"/>
              </a:solidFill>
              <a:latin typeface="Segoe UI" panose="020B0502040204020203" pitchFamily="34" charset="0"/>
              <a:ea typeface="MS Mincho" panose="02020609040205080304" pitchFamily="49" charset="-128"/>
              <a:cs typeface="Segoe UI" panose="020B0502040204020203" pitchFamily="34" charset="0"/>
            </a:endParaRPr>
          </a:p>
        </p:txBody>
      </p:sp>
      <p:pic>
        <p:nvPicPr>
          <p:cNvPr id="1026" name="Picture 2" descr="Image result for infovista logo">
            <a:extLst>
              <a:ext uri="{FF2B5EF4-FFF2-40B4-BE49-F238E27FC236}">
                <a16:creationId xmlns:a16="http://schemas.microsoft.com/office/drawing/2014/main" id="{5A23215A-EFB4-4775-A4ED-365EB7B4E9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3082" y="1668983"/>
            <a:ext cx="3545759" cy="7687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rketo logo">
            <a:extLst>
              <a:ext uri="{FF2B5EF4-FFF2-40B4-BE49-F238E27FC236}">
                <a16:creationId xmlns:a16="http://schemas.microsoft.com/office/drawing/2014/main" id="{0F7782CD-DA23-4D6C-AAED-775A69AF911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144" t="36214" r="6696" b="38099"/>
          <a:stretch/>
        </p:blipFill>
        <p:spPr bwMode="auto">
          <a:xfrm>
            <a:off x="10627441" y="2678203"/>
            <a:ext cx="2051162" cy="61148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alesforce logo">
            <a:extLst>
              <a:ext uri="{FF2B5EF4-FFF2-40B4-BE49-F238E27FC236}">
                <a16:creationId xmlns:a16="http://schemas.microsoft.com/office/drawing/2014/main" id="{B2143CAE-759C-4B53-9C00-AEF94C7E62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37241" y="2603958"/>
            <a:ext cx="1371600" cy="96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496045"/>
      </p:ext>
    </p:extLst>
  </p:cSld>
  <p:clrMapOvr>
    <a:masterClrMapping/>
  </p:clrMapOvr>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Marketing Services</Value>
    </BusinessUnit>
    <Solutions xmlns="f0ee8362-fa7e-4bc9-ab88-7dcfb17cb19b">
      <Value>Marketing Technology</Value>
      <Value>Marketing Automation</Value>
    </Solutions>
    <Industries xmlns="f0ee8362-fa7e-4bc9-ab88-7dcfb17cb19b">
      <Value>Technology</Value>
    </Industries>
    <Notes0 xmlns="f0ee8362-fa7e-4bc9-ab88-7dcfb17cb19b" xsi:nil="true"/>
    <Named_x0020_Account xmlns="f0ee8362-fa7e-4bc9-ab88-7dcfb17cb19b" xsi:nil="true"/>
    <PlatTech xmlns="f0ee8362-fa7e-4bc9-ab88-7dcfb17cb19b">
      <Value>Marketo / Adobe</Value>
    </PlatTech>
    <ApprovedByClient xmlns="f0ee8362-fa7e-4bc9-ab88-7dcfb17cb19b">false</ApprovedByClient>
    <ProjectCompletionDate xmlns="f0ee8362-fa7e-4bc9-ab88-7dcfb17cb19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D6ED2471-C0D2-48AF-8C82-8EA403FA2F5A}">
  <ds:schemaRefs>
    <ds:schemaRef ds:uri="http://schemas.microsoft.com/sharepoint/v3/contenttype/forms"/>
  </ds:schemaRefs>
</ds:datastoreItem>
</file>

<file path=customXml/itemProps2.xml><?xml version="1.0" encoding="utf-8"?>
<ds:datastoreItem xmlns:ds="http://schemas.openxmlformats.org/officeDocument/2006/customXml" ds:itemID="{2A94E4A4-1B32-4A3C-847A-E2AB390C5201}">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71857362-e859-42cd-ad67-04a31c75c61a"/>
    <ds:schemaRef ds:uri="http://schemas.microsoft.com/office/2006/documentManagement/types"/>
    <ds:schemaRef ds:uri="a9c1caf8-ba89-4b3a-8920-418e9c808c28"/>
    <ds:schemaRef ds:uri="http://www.w3.org/XML/1998/namespace"/>
    <ds:schemaRef ds:uri="http://purl.org/dc/dcmitype/"/>
  </ds:schemaRefs>
</ds:datastoreItem>
</file>

<file path=customXml/itemProps3.xml><?xml version="1.0" encoding="utf-8"?>
<ds:datastoreItem xmlns:ds="http://schemas.openxmlformats.org/officeDocument/2006/customXml" ds:itemID="{5329CC5B-5594-413B-9633-93CE66375192}"/>
</file>

<file path=customXml/itemProps4.xml><?xml version="1.0" encoding="utf-8"?>
<ds:datastoreItem xmlns:ds="http://schemas.openxmlformats.org/officeDocument/2006/customXml" ds:itemID="{EC088931-DA2B-4E22-8A92-7420C42915CD}"/>
</file>

<file path=docProps/app.xml><?xml version="1.0" encoding="utf-8"?>
<Properties xmlns="http://schemas.openxmlformats.org/officeDocument/2006/extended-properties" xmlns:vt="http://schemas.openxmlformats.org/officeDocument/2006/docPropsVTypes">
  <Template/>
  <TotalTime>60642</TotalTime>
  <Words>260</Words>
  <Application>Microsoft Office PowerPoint</Application>
  <PresentationFormat>Custom</PresentationFormat>
  <Paragraphs>7</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Arial</vt:lpstr>
      <vt:lpstr>Segoe UI Light</vt:lpstr>
      <vt:lpstr>Segoe UI</vt:lpstr>
      <vt:lpstr>Segoe UI Semilight</vt:lpstr>
      <vt:lpstr>Custom Design</vt:lpstr>
      <vt:lpstr>Infovista - Marketing Automation and CRM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Infovista- Marketing Automation Marketo</dc:title>
  <dc:creator>Nory Kotrasa</dc:creator>
  <cp:lastModifiedBy>Alyssa Gordon</cp:lastModifiedBy>
  <cp:revision>2854</cp:revision>
  <cp:lastPrinted>2016-10-17T19:50:15Z</cp:lastPrinted>
  <dcterms:created xsi:type="dcterms:W3CDTF">2013-12-05T17:26:23Z</dcterms:created>
  <dcterms:modified xsi:type="dcterms:W3CDTF">2020-05-01T16:19:02Z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v-arri@microsoft.com</vt:lpwstr>
  </property>
  <property fmtid="{D5CDD505-2E9C-101B-9397-08002B2CF9AE}" pid="6" name="MSIP_Label_f42aa342-8706-4288-bd11-ebb85995028c_SetDate">
    <vt:lpwstr>2018-03-24T00:14:12.0998485Z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xd_Signature">
    <vt:bool>false</vt:bool>
  </property>
  <property fmtid="{D5CDD505-2E9C-101B-9397-08002B2CF9AE}" pid="12" name="xd_ProgID">
    <vt:lpwstr/>
  </property>
  <property fmtid="{D5CDD505-2E9C-101B-9397-08002B2CF9AE}" pid="13" name="_SourceUrl">
    <vt:lpwstr/>
  </property>
  <property fmtid="{D5CDD505-2E9C-101B-9397-08002B2CF9AE}" pid="14" name="_SharedFileIndex">
    <vt:lpwstr/>
  </property>
  <property fmtid="{D5CDD505-2E9C-101B-9397-08002B2CF9AE}" pid="15" name="ComplianceAssetId">
    <vt:lpwstr/>
  </property>
  <property fmtid="{D5CDD505-2E9C-101B-9397-08002B2CF9AE}" pid="16" name="TemplateUrl">
    <vt:lpwstr/>
  </property>
  <property fmtid="{D5CDD505-2E9C-101B-9397-08002B2CF9AE}" pid="17" name="Business Unit">
    <vt:lpwstr/>
  </property>
  <property fmtid="{D5CDD505-2E9C-101B-9397-08002B2CF9AE}" pid="18" name="Industry">
    <vt:lpwstr>57;#Telecommunications|51d6e24d-6ea4-4d24-9fbe-9a4513e3088e</vt:lpwstr>
  </property>
  <property fmtid="{D5CDD505-2E9C-101B-9397-08002B2CF9AE}" pid="19" name="Service_x0020_Offering">
    <vt:lpwstr/>
  </property>
  <property fmtid="{D5CDD505-2E9C-101B-9397-08002B2CF9AE}" pid="20" name="Business_x0020_Unit">
    <vt:lpwstr/>
  </property>
  <property fmtid="{D5CDD505-2E9C-101B-9397-08002B2CF9AE}" pid="21" name="_ExtendedDescription">
    <vt:lpwstr/>
  </property>
  <property fmtid="{D5CDD505-2E9C-101B-9397-08002B2CF9AE}" pid="22" name="Service Offering">
    <vt:lpwstr/>
  </property>
  <property fmtid="{D5CDD505-2E9C-101B-9397-08002B2CF9AE}" pid="23" name="Category">
    <vt:lpwstr>6;#Case Study|8faa0ad1-25f0-4f56-8e38-f60e20c455d6;#41;#Proposal|dcf76ab6-f0a9-4a05-b1eb-71b812077de6</vt:lpwstr>
  </property>
  <property fmtid="{D5CDD505-2E9C-101B-9397-08002B2CF9AE}" pid="24" name="Order">
    <vt:r8>50700</vt:r8>
  </property>
  <property fmtid="{D5CDD505-2E9C-101B-9397-08002B2CF9AE}" pid="25" name="SO">
    <vt:lpwstr>19;#;#20;#;#21;#</vt:lpwstr>
  </property>
  <property fmtid="{D5CDD505-2E9C-101B-9397-08002B2CF9AE}" pid="26" name="SharedWithUsers">
    <vt:lpwstr>686;#Mehrad Moeini</vt:lpwstr>
  </property>
  <property fmtid="{D5CDD505-2E9C-101B-9397-08002B2CF9AE}" pid="27" name="TriggerFlowInfo">
    <vt:lpwstr/>
  </property>
</Properties>
</file>